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0" r:id="rId3"/>
    <p:sldId id="258" r:id="rId4"/>
    <p:sldId id="262" r:id="rId5"/>
    <p:sldId id="261" r:id="rId6"/>
    <p:sldId id="263" r:id="rId7"/>
    <p:sldId id="264" r:id="rId8"/>
    <p:sldId id="265" r:id="rId9"/>
    <p:sldId id="266" r:id="rId10"/>
    <p:sldId id="271" r:id="rId11"/>
    <p:sldId id="274" r:id="rId12"/>
    <p:sldId id="273" r:id="rId13"/>
    <p:sldId id="275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2D0C-5DD8-4222-BB2B-068085E27FEF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258-CF45-4690-857D-AA6B473EAE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2D0C-5DD8-4222-BB2B-068085E27FEF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258-CF45-4690-857D-AA6B473EA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2D0C-5DD8-4222-BB2B-068085E27FEF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258-CF45-4690-857D-AA6B473EA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2D0C-5DD8-4222-BB2B-068085E27FEF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258-CF45-4690-857D-AA6B473EAE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2D0C-5DD8-4222-BB2B-068085E27FEF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258-CF45-4690-857D-AA6B473EA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2D0C-5DD8-4222-BB2B-068085E27FEF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258-CF45-4690-857D-AA6B473EA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2D0C-5DD8-4222-BB2B-068085E27FEF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258-CF45-4690-857D-AA6B473EA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2D0C-5DD8-4222-BB2B-068085E27FEF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258-CF45-4690-857D-AA6B473EA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2D0C-5DD8-4222-BB2B-068085E27FEF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258-CF45-4690-857D-AA6B473EA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2D0C-5DD8-4222-BB2B-068085E27FEF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258-CF45-4690-857D-AA6B473EA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2D0C-5DD8-4222-BB2B-068085E27FEF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258-CF45-4690-857D-AA6B473EA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19E2D0C-5DD8-4222-BB2B-068085E27FEF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A04D258-CF45-4690-857D-AA6B473EA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Знання, комунікація, комп’ютерні технології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Комунікативні та мобільні засоби сучасного педагога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28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sz="3200" dirty="0"/>
              <a:t>В </a:t>
            </a:r>
            <a:r>
              <a:rPr lang="ru-RU" sz="3200" dirty="0" err="1"/>
              <a:t>суб’єктивному</a:t>
            </a:r>
            <a:r>
              <a:rPr lang="ru-RU" sz="3200" dirty="0"/>
              <a:t> </a:t>
            </a:r>
            <a:r>
              <a:rPr lang="ru-RU" sz="3200" dirty="0" err="1"/>
              <a:t>аспекті</a:t>
            </a:r>
            <a:r>
              <a:rPr lang="ru-RU" sz="3200" dirty="0"/>
              <a:t> </a:t>
            </a:r>
            <a:r>
              <a:rPr lang="ru-RU" sz="3200" dirty="0" err="1"/>
              <a:t>мобільність</a:t>
            </a:r>
            <a:r>
              <a:rPr lang="ru-RU" sz="3200" dirty="0"/>
              <a:t> </a:t>
            </a:r>
            <a:r>
              <a:rPr lang="ru-RU" sz="3200" dirty="0" err="1"/>
              <a:t>залежить</a:t>
            </a:r>
            <a:r>
              <a:rPr lang="ru-RU" sz="3200" dirty="0"/>
              <a:t> </a:t>
            </a:r>
            <a:r>
              <a:rPr lang="ru-RU" sz="3200" dirty="0" err="1"/>
              <a:t>від</a:t>
            </a:r>
            <a:r>
              <a:rPr lang="ru-RU" sz="3200" dirty="0"/>
              <a:t> таких </a:t>
            </a:r>
            <a:r>
              <a:rPr lang="ru-RU" sz="3200" dirty="0" err="1"/>
              <a:t>індивідуальних</a:t>
            </a:r>
            <a:r>
              <a:rPr lang="ru-RU" sz="3200" dirty="0"/>
              <a:t> характеристик </a:t>
            </a:r>
            <a:r>
              <a:rPr lang="ru-RU" sz="3200" dirty="0" err="1"/>
              <a:t>людини</a:t>
            </a:r>
            <a:r>
              <a:rPr lang="ru-RU" sz="3200" dirty="0"/>
              <a:t>, як потреби, </a:t>
            </a:r>
            <a:r>
              <a:rPr lang="ru-RU" sz="3200" dirty="0" err="1"/>
              <a:t>інтереси</a:t>
            </a:r>
            <a:r>
              <a:rPr lang="ru-RU" sz="3200" dirty="0"/>
              <a:t>, </a:t>
            </a:r>
            <a:r>
              <a:rPr lang="ru-RU" sz="3200" dirty="0" err="1"/>
              <a:t>ціннісні</a:t>
            </a:r>
            <a:r>
              <a:rPr lang="ru-RU" sz="3200" dirty="0"/>
              <a:t> </a:t>
            </a:r>
            <a:r>
              <a:rPr lang="ru-RU" sz="3200" dirty="0" err="1"/>
              <a:t>орієнтації</a:t>
            </a:r>
            <a:r>
              <a:rPr lang="ru-RU" sz="3200" dirty="0"/>
              <a:t>, </a:t>
            </a:r>
            <a:r>
              <a:rPr lang="ru-RU" sz="3200" dirty="0" err="1"/>
              <a:t>моральні</a:t>
            </a:r>
            <a:r>
              <a:rPr lang="ru-RU" sz="3200" dirty="0"/>
              <a:t> </a:t>
            </a:r>
            <a:r>
              <a:rPr lang="ru-RU" sz="3200" dirty="0" err="1"/>
              <a:t>якості</a:t>
            </a:r>
            <a:r>
              <a:rPr lang="ru-RU" sz="3200" dirty="0"/>
              <a:t> та </a:t>
            </a:r>
            <a:r>
              <a:rPr lang="ru-RU" sz="3200" dirty="0" err="1"/>
              <a:t>інші</a:t>
            </a:r>
            <a:r>
              <a:rPr lang="ru-RU" sz="3200" dirty="0"/>
              <a:t> </a:t>
            </a:r>
            <a:r>
              <a:rPr lang="ru-RU" sz="3200" dirty="0" err="1"/>
              <a:t>мотиваційні</a:t>
            </a:r>
            <a:r>
              <a:rPr lang="ru-RU" sz="3200" dirty="0"/>
              <a:t> </a:t>
            </a:r>
            <a:r>
              <a:rPr lang="ru-RU" sz="3200" dirty="0" err="1"/>
              <a:t>чинники</a:t>
            </a:r>
            <a:r>
              <a:rPr lang="ru-RU" sz="3200" dirty="0"/>
              <a:t>. Тут </a:t>
            </a:r>
            <a:r>
              <a:rPr lang="ru-RU" sz="3200" dirty="0" err="1"/>
              <a:t>працює</a:t>
            </a:r>
            <a:r>
              <a:rPr lang="ru-RU" sz="3200" dirty="0"/>
              <a:t> </a:t>
            </a:r>
            <a:r>
              <a:rPr lang="ru-RU" sz="3200" dirty="0" err="1"/>
              <a:t>класична</a:t>
            </a:r>
            <a:r>
              <a:rPr lang="ru-RU" sz="3200" dirty="0"/>
              <a:t> </a:t>
            </a:r>
            <a:r>
              <a:rPr lang="ru-RU" sz="3200" dirty="0" err="1"/>
              <a:t>психологічна</a:t>
            </a:r>
            <a:r>
              <a:rPr lang="ru-RU" sz="3200" dirty="0"/>
              <a:t> схема,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визначається</a:t>
            </a:r>
            <a:r>
              <a:rPr lang="ru-RU" sz="3200" dirty="0"/>
              <a:t> такими </a:t>
            </a:r>
            <a:r>
              <a:rPr lang="ru-RU" sz="3200" dirty="0" err="1"/>
              <a:t>основними</a:t>
            </a:r>
            <a:r>
              <a:rPr lang="ru-RU" sz="3200" dirty="0"/>
              <a:t> </a:t>
            </a:r>
            <a:r>
              <a:rPr lang="ru-RU" sz="3200" dirty="0" err="1"/>
              <a:t>елементами</a:t>
            </a:r>
            <a:r>
              <a:rPr lang="ru-RU" sz="3200" dirty="0"/>
              <a:t>: потреби-</a:t>
            </a:r>
            <a:r>
              <a:rPr lang="ru-RU" sz="3200" dirty="0" err="1"/>
              <a:t>інтереси</a:t>
            </a:r>
            <a:r>
              <a:rPr lang="ru-RU" sz="3200" dirty="0"/>
              <a:t>-</a:t>
            </a:r>
            <a:r>
              <a:rPr lang="ru-RU" sz="3200" dirty="0" err="1"/>
              <a:t>мотиви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650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err="1"/>
              <a:t>Якості</a:t>
            </a:r>
            <a:r>
              <a:rPr lang="ru-RU" sz="4000" b="1" dirty="0"/>
              <a:t>, </a:t>
            </a:r>
            <a:r>
              <a:rPr lang="ru-RU" sz="4000" b="1" dirty="0" err="1"/>
              <a:t>необхідні</a:t>
            </a:r>
            <a:r>
              <a:rPr lang="ru-RU" sz="4000" b="1" dirty="0"/>
              <a:t> </a:t>
            </a:r>
            <a:r>
              <a:rPr lang="ru-RU" sz="4000" b="1" dirty="0" err="1"/>
              <a:t>професійно-мобільному</a:t>
            </a:r>
            <a:r>
              <a:rPr lang="ru-RU" sz="4000" b="1" dirty="0"/>
              <a:t> педагогу: </a:t>
            </a:r>
            <a:endParaRPr lang="ru-RU" sz="4000" dirty="0"/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3219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692696"/>
            <a:ext cx="7924800" cy="502230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>
                <a:solidFill>
                  <a:srgbClr val="00B0F0"/>
                </a:solidFill>
              </a:rPr>
              <a:t>Професійні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якості</a:t>
            </a:r>
            <a:r>
              <a:rPr lang="ru-RU" b="1" dirty="0">
                <a:solidFill>
                  <a:srgbClr val="00B0F0"/>
                </a:solidFill>
              </a:rPr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1900" dirty="0" err="1"/>
              <a:t>Здатність</a:t>
            </a:r>
            <a:r>
              <a:rPr lang="ru-RU" sz="1900" dirty="0"/>
              <a:t> </a:t>
            </a:r>
            <a:r>
              <a:rPr lang="ru-RU" sz="1900" dirty="0" err="1"/>
              <a:t>реалізовувати</a:t>
            </a:r>
            <a:r>
              <a:rPr lang="ru-RU" sz="1900" dirty="0"/>
              <a:t> себе в </a:t>
            </a:r>
            <a:r>
              <a:rPr lang="ru-RU" sz="1900" dirty="0" err="1"/>
              <a:t>умовах</a:t>
            </a:r>
            <a:r>
              <a:rPr lang="ru-RU" sz="1900" dirty="0"/>
              <a:t> </a:t>
            </a:r>
            <a:r>
              <a:rPr lang="ru-RU" sz="1900" dirty="0" err="1"/>
              <a:t>динамічності</a:t>
            </a:r>
            <a:r>
              <a:rPr lang="ru-RU" sz="1900" dirty="0"/>
              <a:t> </a:t>
            </a:r>
            <a:r>
              <a:rPr lang="ru-RU" sz="1900" dirty="0" err="1"/>
              <a:t>соціального</a:t>
            </a:r>
            <a:r>
              <a:rPr lang="ru-RU" sz="1900" dirty="0"/>
              <a:t> </a:t>
            </a:r>
            <a:r>
              <a:rPr lang="ru-RU" sz="1900" dirty="0" err="1"/>
              <a:t>життя</a:t>
            </a:r>
            <a:r>
              <a:rPr lang="ru-RU" sz="1900" dirty="0"/>
              <a:t>, </a:t>
            </a:r>
            <a:r>
              <a:rPr lang="ru-RU" sz="1900" dirty="0" err="1"/>
              <a:t>відчувати</a:t>
            </a:r>
            <a:r>
              <a:rPr lang="ru-RU" sz="1900" dirty="0"/>
              <a:t> себе </a:t>
            </a:r>
            <a:r>
              <a:rPr lang="ru-RU" sz="1900" dirty="0" err="1"/>
              <a:t>соціально</a:t>
            </a:r>
            <a:r>
              <a:rPr lang="ru-RU" sz="1900" dirty="0"/>
              <a:t>-компетентною </a:t>
            </a:r>
            <a:r>
              <a:rPr lang="ru-RU" sz="1900" dirty="0" err="1"/>
              <a:t>особистістю</a:t>
            </a:r>
            <a:r>
              <a:rPr lang="ru-RU" sz="1900" dirty="0"/>
              <a:t>;</a:t>
            </a:r>
          </a:p>
          <a:p>
            <a:r>
              <a:rPr lang="ru-RU" sz="1900" dirty="0" err="1"/>
              <a:t>Орієнтація</a:t>
            </a:r>
            <a:r>
              <a:rPr lang="ru-RU" sz="1900" dirty="0"/>
              <a:t> на </a:t>
            </a:r>
            <a:r>
              <a:rPr lang="ru-RU" sz="1900" dirty="0" err="1"/>
              <a:t>оволодіння</a:t>
            </a:r>
            <a:r>
              <a:rPr lang="ru-RU" sz="1900" dirty="0"/>
              <a:t> </a:t>
            </a:r>
            <a:r>
              <a:rPr lang="ru-RU" sz="1900" dirty="0" err="1"/>
              <a:t>полі</a:t>
            </a:r>
            <a:r>
              <a:rPr lang="ru-RU" sz="1900" dirty="0"/>
              <a:t> </a:t>
            </a:r>
            <a:r>
              <a:rPr lang="ru-RU" sz="1900" dirty="0" err="1"/>
              <a:t>функціональними</a:t>
            </a:r>
            <a:r>
              <a:rPr lang="ru-RU" sz="1900" dirty="0"/>
              <a:t> </a:t>
            </a:r>
            <a:r>
              <a:rPr lang="ru-RU" sz="1900" dirty="0" err="1"/>
              <a:t>вміннями</a:t>
            </a:r>
            <a:r>
              <a:rPr lang="ru-RU" sz="1900" dirty="0"/>
              <a:t> в </a:t>
            </a:r>
            <a:r>
              <a:rPr lang="ru-RU" sz="1900" dirty="0" err="1"/>
              <a:t>умовах</a:t>
            </a:r>
            <a:r>
              <a:rPr lang="ru-RU" sz="1900" dirty="0"/>
              <a:t> </a:t>
            </a:r>
            <a:r>
              <a:rPr lang="ru-RU" sz="1900" dirty="0" err="1"/>
              <a:t>нестабільності</a:t>
            </a:r>
            <a:r>
              <a:rPr lang="ru-RU" sz="1900" dirty="0"/>
              <a:t> в </a:t>
            </a:r>
            <a:r>
              <a:rPr lang="ru-RU" sz="1900" dirty="0" err="1"/>
              <a:t>державі</a:t>
            </a:r>
            <a:r>
              <a:rPr lang="ru-RU" sz="1900" dirty="0"/>
              <a:t>; </a:t>
            </a:r>
            <a:r>
              <a:rPr lang="ru-RU" sz="1900" dirty="0" err="1"/>
              <a:t>Готовність</a:t>
            </a:r>
            <a:r>
              <a:rPr lang="ru-RU" sz="1900" dirty="0"/>
              <a:t> до </a:t>
            </a:r>
            <a:r>
              <a:rPr lang="ru-RU" sz="1900" dirty="0" err="1"/>
              <a:t>гнучкої</a:t>
            </a:r>
            <a:r>
              <a:rPr lang="ru-RU" sz="1900" dirty="0"/>
              <a:t> </a:t>
            </a:r>
            <a:r>
              <a:rPr lang="ru-RU" sz="1900" dirty="0" err="1"/>
              <a:t>переорієнтації</a:t>
            </a:r>
            <a:r>
              <a:rPr lang="ru-RU" sz="1900" dirty="0"/>
              <a:t> в </a:t>
            </a:r>
            <a:r>
              <a:rPr lang="ru-RU" sz="1900" dirty="0" err="1"/>
              <a:t>реальних</a:t>
            </a:r>
            <a:r>
              <a:rPr lang="ru-RU" sz="1900" dirty="0"/>
              <a:t> </a:t>
            </a:r>
            <a:r>
              <a:rPr lang="ru-RU" sz="1900" dirty="0" err="1"/>
              <a:t>професіях</a:t>
            </a:r>
            <a:r>
              <a:rPr lang="ru-RU" sz="1900" dirty="0"/>
              <a:t>;</a:t>
            </a:r>
          </a:p>
          <a:p>
            <a:r>
              <a:rPr lang="ru-RU" sz="1900" dirty="0" err="1"/>
              <a:t>Володіння</a:t>
            </a:r>
            <a:r>
              <a:rPr lang="ru-RU" sz="1900" dirty="0"/>
              <a:t> </a:t>
            </a:r>
            <a:r>
              <a:rPr lang="ru-RU" sz="1900" dirty="0" err="1"/>
              <a:t>англійською</a:t>
            </a:r>
            <a:r>
              <a:rPr lang="ru-RU" sz="1900" dirty="0"/>
              <a:t> (</a:t>
            </a:r>
            <a:r>
              <a:rPr lang="ru-RU" sz="1900" dirty="0" err="1"/>
              <a:t>чи</a:t>
            </a:r>
            <a:r>
              <a:rPr lang="ru-RU" sz="1900" dirty="0"/>
              <a:t> </a:t>
            </a:r>
            <a:r>
              <a:rPr lang="ru-RU" sz="1900" dirty="0" err="1"/>
              <a:t>іншими</a:t>
            </a:r>
            <a:r>
              <a:rPr lang="ru-RU" sz="1900" dirty="0"/>
              <a:t> </a:t>
            </a:r>
            <a:r>
              <a:rPr lang="ru-RU" sz="1900" dirty="0" err="1"/>
              <a:t>іноземними</a:t>
            </a:r>
            <a:r>
              <a:rPr lang="ru-RU" sz="1900" dirty="0"/>
              <a:t> </a:t>
            </a:r>
            <a:r>
              <a:rPr lang="ru-RU" sz="1900" dirty="0" err="1"/>
              <a:t>мовами</a:t>
            </a:r>
            <a:r>
              <a:rPr lang="ru-RU" sz="1900" dirty="0"/>
              <a:t>) на </a:t>
            </a:r>
            <a:r>
              <a:rPr lang="ru-RU" sz="1900" dirty="0" err="1"/>
              <a:t>рівні</a:t>
            </a:r>
            <a:r>
              <a:rPr lang="ru-RU" sz="1900" dirty="0"/>
              <a:t> </a:t>
            </a:r>
            <a:r>
              <a:rPr lang="ru-RU" sz="1900" dirty="0" err="1"/>
              <a:t>професійного</a:t>
            </a:r>
            <a:r>
              <a:rPr lang="ru-RU" sz="1900" dirty="0"/>
              <a:t> та </a:t>
            </a:r>
            <a:r>
              <a:rPr lang="ru-RU" sz="1900" dirty="0" err="1"/>
              <a:t>ситуаційного</a:t>
            </a:r>
            <a:r>
              <a:rPr lang="ru-RU" sz="1900" dirty="0"/>
              <a:t> </a:t>
            </a:r>
            <a:r>
              <a:rPr lang="ru-RU" sz="1900" dirty="0" err="1"/>
              <a:t>спілкування</a:t>
            </a:r>
            <a:r>
              <a:rPr lang="ru-RU" sz="1900" dirty="0"/>
              <a:t>; </a:t>
            </a:r>
          </a:p>
          <a:p>
            <a:r>
              <a:rPr lang="ru-RU" sz="1900" dirty="0" err="1"/>
              <a:t>Володіння</a:t>
            </a:r>
            <a:r>
              <a:rPr lang="ru-RU" sz="1900" dirty="0"/>
              <a:t> </a:t>
            </a:r>
            <a:r>
              <a:rPr lang="ru-RU" sz="1900" dirty="0" err="1"/>
              <a:t>інформаційною</a:t>
            </a:r>
            <a:r>
              <a:rPr lang="ru-RU" sz="1900" dirty="0"/>
              <a:t> культурою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B0F0"/>
                </a:solidFill>
              </a:rPr>
              <a:t>  </a:t>
            </a:r>
            <a:r>
              <a:rPr lang="ru-RU" b="1" dirty="0" err="1">
                <a:solidFill>
                  <a:srgbClr val="00B0F0"/>
                </a:solidFill>
              </a:rPr>
              <a:t>Особистісні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якості</a:t>
            </a:r>
            <a:r>
              <a:rPr lang="ru-RU" dirty="0">
                <a:solidFill>
                  <a:srgbClr val="00B0F0"/>
                </a:solidFill>
              </a:rPr>
              <a:t> :</a:t>
            </a:r>
            <a:br>
              <a:rPr lang="ru-RU" dirty="0">
                <a:solidFill>
                  <a:srgbClr val="00B0F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sz="1900" dirty="0" err="1"/>
              <a:t>Комунікативна</a:t>
            </a:r>
            <a:r>
              <a:rPr lang="ru-RU" sz="1900" dirty="0"/>
              <a:t> культура; </a:t>
            </a:r>
          </a:p>
          <a:p>
            <a:r>
              <a:rPr lang="ru-RU" sz="1900" dirty="0" err="1"/>
              <a:t>Оптимізм</a:t>
            </a:r>
            <a:r>
              <a:rPr lang="ru-RU" sz="1900" dirty="0"/>
              <a:t>, </a:t>
            </a:r>
            <a:r>
              <a:rPr lang="ru-RU" sz="1900" dirty="0" err="1"/>
              <a:t>віра</a:t>
            </a:r>
            <a:r>
              <a:rPr lang="ru-RU" sz="1900" dirty="0"/>
              <a:t> в </a:t>
            </a:r>
            <a:r>
              <a:rPr lang="ru-RU" sz="1900" dirty="0" err="1"/>
              <a:t>свої</a:t>
            </a:r>
            <a:r>
              <a:rPr lang="ru-RU" sz="1900" dirty="0"/>
              <a:t> </a:t>
            </a:r>
            <a:r>
              <a:rPr lang="ru-RU" sz="1900" dirty="0" err="1"/>
              <a:t>сили</a:t>
            </a:r>
            <a:r>
              <a:rPr lang="ru-RU" sz="1900" dirty="0"/>
              <a:t>; </a:t>
            </a:r>
          </a:p>
          <a:p>
            <a:r>
              <a:rPr lang="ru-RU" sz="1900" dirty="0" err="1"/>
              <a:t>Соціальна</a:t>
            </a:r>
            <a:r>
              <a:rPr lang="ru-RU" sz="1900" dirty="0"/>
              <a:t> </a:t>
            </a:r>
            <a:r>
              <a:rPr lang="ru-RU" sz="1900" dirty="0" err="1"/>
              <a:t>мобільність</a:t>
            </a:r>
            <a:r>
              <a:rPr lang="ru-RU" sz="19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6658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Додаток: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sz="1800" dirty="0"/>
              <a:t>Сервіси </a:t>
            </a:r>
            <a:r>
              <a:rPr lang="uk-UA" sz="1800" dirty="0" err="1"/>
              <a:t>Google</a:t>
            </a:r>
            <a:r>
              <a:rPr lang="uk-UA" sz="1800" dirty="0"/>
              <a:t> є безкоштовними і їх активно </a:t>
            </a:r>
            <a:r>
              <a:rPr lang="uk-UA" sz="1800" dirty="0" err="1"/>
              <a:t>можно</a:t>
            </a:r>
            <a:r>
              <a:rPr lang="uk-UA" sz="1800" dirty="0"/>
              <a:t> використовувати в навчальному процесі як студентам так і вчителям:</a:t>
            </a:r>
            <a:endParaRPr lang="ru-RU" sz="1800" dirty="0"/>
          </a:p>
          <a:p>
            <a:pPr lvl="1"/>
            <a:r>
              <a:rPr lang="uk-UA" sz="1800" dirty="0" err="1"/>
              <a:t>Google</a:t>
            </a:r>
            <a:r>
              <a:rPr lang="uk-UA" sz="1800" dirty="0"/>
              <a:t> </a:t>
            </a:r>
            <a:r>
              <a:rPr lang="uk-UA" sz="1800" dirty="0" err="1"/>
              <a:t>ArtProject</a:t>
            </a:r>
            <a:r>
              <a:rPr lang="uk-UA" sz="1800" dirty="0"/>
              <a:t> - інтерактивно-представлені популярні музеї світу,</a:t>
            </a:r>
            <a:endParaRPr lang="ru-RU" sz="1400" dirty="0"/>
          </a:p>
          <a:p>
            <a:pPr lvl="1"/>
            <a:r>
              <a:rPr lang="uk-UA" sz="1800" dirty="0" err="1"/>
              <a:t>Google</a:t>
            </a:r>
            <a:r>
              <a:rPr lang="uk-UA" sz="1800" dirty="0"/>
              <a:t> </a:t>
            </a:r>
            <a:r>
              <a:rPr lang="uk-UA" sz="1800" dirty="0" err="1"/>
              <a:t>Docs</a:t>
            </a:r>
            <a:r>
              <a:rPr lang="uk-UA" sz="1800" dirty="0"/>
              <a:t> - </a:t>
            </a:r>
            <a:r>
              <a:rPr lang="uk-UA" sz="1800" dirty="0" err="1"/>
              <a:t>онлайновий</a:t>
            </a:r>
            <a:r>
              <a:rPr lang="uk-UA" sz="1800" dirty="0"/>
              <a:t> офіс,</a:t>
            </a:r>
            <a:endParaRPr lang="ru-RU" sz="1400" dirty="0"/>
          </a:p>
          <a:p>
            <a:pPr lvl="1"/>
            <a:r>
              <a:rPr lang="uk-UA" sz="1800" dirty="0" err="1"/>
              <a:t>Google</a:t>
            </a:r>
            <a:r>
              <a:rPr lang="uk-UA" sz="1800" dirty="0"/>
              <a:t> </a:t>
            </a:r>
            <a:r>
              <a:rPr lang="uk-UA" sz="1800" dirty="0" err="1"/>
              <a:t>Maps</a:t>
            </a:r>
            <a:r>
              <a:rPr lang="uk-UA" sz="1800" dirty="0"/>
              <a:t> - набір карт ,</a:t>
            </a:r>
            <a:endParaRPr lang="ru-RU" sz="1400" dirty="0"/>
          </a:p>
          <a:p>
            <a:pPr lvl="1"/>
            <a:r>
              <a:rPr lang="uk-UA" sz="1800" dirty="0"/>
              <a:t> </a:t>
            </a:r>
            <a:r>
              <a:rPr lang="uk-UA" sz="1800" dirty="0" err="1" smtClean="0"/>
              <a:t>Google</a:t>
            </a:r>
            <a:r>
              <a:rPr lang="uk-UA" sz="1800" dirty="0" smtClean="0"/>
              <a:t> </a:t>
            </a:r>
            <a:r>
              <a:rPr lang="uk-UA" sz="1800" dirty="0" err="1"/>
              <a:t>Sites</a:t>
            </a:r>
            <a:r>
              <a:rPr lang="uk-UA" sz="1800" dirty="0"/>
              <a:t> - безкоштовний </a:t>
            </a:r>
            <a:r>
              <a:rPr lang="uk-UA" sz="1800" dirty="0" err="1"/>
              <a:t>хостинг</a:t>
            </a:r>
            <a:r>
              <a:rPr lang="uk-UA" sz="1800" dirty="0"/>
              <a:t>, який використовує </a:t>
            </a:r>
            <a:r>
              <a:rPr lang="uk-UA" sz="1800" dirty="0" err="1"/>
              <a:t>вікі-</a:t>
            </a:r>
            <a:r>
              <a:rPr lang="uk-UA" sz="1800" dirty="0"/>
              <a:t> технологію,</a:t>
            </a:r>
            <a:endParaRPr lang="ru-RU" sz="1400" dirty="0"/>
          </a:p>
          <a:p>
            <a:pPr lvl="1"/>
            <a:r>
              <a:rPr lang="uk-UA" sz="1800" dirty="0" err="1"/>
              <a:t>Google</a:t>
            </a:r>
            <a:r>
              <a:rPr lang="uk-UA" sz="1800" dirty="0"/>
              <a:t> </a:t>
            </a:r>
            <a:r>
              <a:rPr lang="uk-UA" sz="1800" dirty="0" err="1"/>
              <a:t>Translate</a:t>
            </a:r>
            <a:r>
              <a:rPr lang="uk-UA" sz="1800" dirty="0"/>
              <a:t> - перекладач,</a:t>
            </a:r>
            <a:endParaRPr lang="ru-RU" sz="1400" dirty="0"/>
          </a:p>
          <a:p>
            <a:pPr lvl="1"/>
            <a:r>
              <a:rPr lang="uk-UA" sz="1800" dirty="0" err="1"/>
              <a:t>YouTube</a:t>
            </a:r>
            <a:r>
              <a:rPr lang="uk-UA" sz="1800" dirty="0"/>
              <a:t> - </a:t>
            </a:r>
            <a:r>
              <a:rPr lang="uk-UA" sz="1800" dirty="0" err="1"/>
              <a:t>відеохостинг</a:t>
            </a:r>
            <a:r>
              <a:rPr lang="uk-UA" sz="1800" dirty="0"/>
              <a:t>.</a:t>
            </a:r>
            <a:endParaRPr lang="ru-RU" sz="1400" dirty="0"/>
          </a:p>
          <a:p>
            <a:pPr lvl="1"/>
            <a:r>
              <a:rPr lang="uk-UA" sz="1800" dirty="0" err="1"/>
              <a:t>Google</a:t>
            </a:r>
            <a:r>
              <a:rPr lang="uk-UA" sz="1800" dirty="0"/>
              <a:t> Диск - єдиний простір для зберігання файлів і роботи з ними.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019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988840"/>
            <a:ext cx="7239000" cy="3819865"/>
          </a:xfrm>
        </p:spPr>
      </p:pic>
    </p:spTree>
    <p:extLst>
      <p:ext uri="{BB962C8B-B14F-4D97-AF65-F5344CB8AC3E}">
        <p14:creationId xmlns:p14="http://schemas.microsoft.com/office/powerpoint/2010/main" val="3211040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Интерфейс ОС Android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764704"/>
            <a:ext cx="6211163" cy="4662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346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	</a:t>
            </a:r>
            <a:r>
              <a:rPr lang="uk-UA" sz="2400" dirty="0" smtClean="0">
                <a:cs typeface="Times New Roman" pitchFamily="18" charset="0"/>
              </a:rPr>
              <a:t>В  </a:t>
            </a:r>
            <a:r>
              <a:rPr lang="uk-UA" sz="2400" dirty="0">
                <a:cs typeface="Times New Roman" pitchFamily="18" charset="0"/>
              </a:rPr>
              <a:t>сучасних  інформаційних  умовах  розвитку  суспільства  кожна людина   підпадає   під   вплив   численних   потужних   інформаційних потоків</a:t>
            </a:r>
            <a:r>
              <a:rPr lang="uk-UA" sz="2400" dirty="0" smtClean="0"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uk-UA" sz="2400" dirty="0" smtClean="0">
                <a:cs typeface="Times New Roman" pitchFamily="18" charset="0"/>
              </a:rPr>
              <a:t> 	Інформація </a:t>
            </a:r>
            <a:r>
              <a:rPr lang="uk-UA" sz="2400" dirty="0">
                <a:cs typeface="Times New Roman" pitchFamily="18" charset="0"/>
              </a:rPr>
              <a:t>з них потрапляє в мозок людини завдяки органам чуття,   насамперед,   зору.   Мозок   людини   завантажений   зоровою інформацією на 80%. Це означає, що більш, ніж три чверті інформації сучасна  людина  отримує  за  допомогою  зорових  процесів  [</a:t>
            </a:r>
            <a:r>
              <a:rPr lang="uk-UA" sz="2400" cap="small" dirty="0">
                <a:cs typeface="Times New Roman" pitchFamily="18" charset="0"/>
              </a:rPr>
              <a:t>1</a:t>
            </a:r>
            <a:r>
              <a:rPr lang="uk-UA" sz="2400" dirty="0">
                <a:cs typeface="Times New Roman" pitchFamily="18" charset="0"/>
              </a:rPr>
              <a:t>,  с.38</a:t>
            </a:r>
            <a:r>
              <a:rPr lang="uk-UA" sz="2400" dirty="0" smtClean="0">
                <a:cs typeface="Times New Roman" pitchFamily="18" charset="0"/>
              </a:rPr>
              <a:t>].</a:t>
            </a:r>
          </a:p>
          <a:p>
            <a:pPr marL="0" indent="0">
              <a:buNone/>
            </a:pPr>
            <a:endParaRPr lang="uk-UA" sz="2400" dirty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dirty="0" err="1"/>
              <a:t>Бергер</a:t>
            </a:r>
            <a:r>
              <a:rPr lang="ru-RU" sz="1600" dirty="0"/>
              <a:t>	А. Видеть–значит верить. Введение в зрительную коммуникацию.</a:t>
            </a:r>
          </a:p>
          <a:p>
            <a:pPr marL="0" indent="0" algn="just">
              <a:buNone/>
            </a:pPr>
            <a:endParaRPr lang="ru-RU" sz="15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386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8640960" cy="4549120"/>
          </a:xfrm>
        </p:spPr>
        <p:txBody>
          <a:bodyPr>
            <a:noAutofit/>
          </a:bodyPr>
          <a:lstStyle/>
          <a:p>
            <a:r>
              <a:rPr lang="uk-UA" sz="4000" b="1" i="1" dirty="0">
                <a:solidFill>
                  <a:srgbClr val="FF0000"/>
                </a:solidFill>
              </a:rPr>
              <a:t>Комунікація</a:t>
            </a:r>
            <a:r>
              <a:rPr lang="uk-UA" sz="2800" dirty="0">
                <a:solidFill>
                  <a:srgbClr val="FF0000"/>
                </a:solidFill>
              </a:rPr>
              <a:t> </a:t>
            </a:r>
            <a:br>
              <a:rPr lang="uk-UA" sz="2800" dirty="0">
                <a:solidFill>
                  <a:srgbClr val="FF0000"/>
                </a:solidFill>
              </a:rPr>
            </a:br>
            <a:r>
              <a:rPr lang="uk-UA" sz="2800" dirty="0">
                <a:solidFill>
                  <a:srgbClr val="6600FF"/>
                </a:solidFill>
              </a:rPr>
              <a:t>  </a:t>
            </a:r>
            <a:r>
              <a:rPr lang="uk-UA" sz="2800" dirty="0"/>
              <a:t>( від латин. “</a:t>
            </a:r>
            <a:r>
              <a:rPr lang="en-US" sz="2800" dirty="0" err="1"/>
              <a:t>communicatio</a:t>
            </a:r>
            <a:r>
              <a:rPr lang="uk-UA" sz="2800" dirty="0"/>
              <a:t>” – повідомлення) – зв’язок, повідомлення; передавання інформації  від людини до людини – специфічна форма взаємодії людей у процесі пізнавально-трудової діяльності за допомогою мови чи інших знакових систем.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5013176"/>
            <a:ext cx="7924800" cy="70182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20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403648" y="1447800"/>
            <a:ext cx="7206952" cy="4267200"/>
          </a:xfrm>
        </p:spPr>
        <p:txBody>
          <a:bodyPr>
            <a:noAutofit/>
          </a:bodyPr>
          <a:lstStyle/>
          <a:p>
            <a:r>
              <a:rPr lang="uk-UA" sz="2800" dirty="0" smtClean="0"/>
              <a:t>Психологічний контакт з учнями</a:t>
            </a:r>
          </a:p>
          <a:p>
            <a:r>
              <a:rPr lang="uk-UA" sz="2800" dirty="0" smtClean="0"/>
              <a:t>Пізнавальний пошук </a:t>
            </a:r>
          </a:p>
          <a:p>
            <a:r>
              <a:rPr lang="uk-UA" sz="2800" dirty="0" smtClean="0"/>
              <a:t>Виховне і педагогічне спілкування </a:t>
            </a:r>
          </a:p>
          <a:p>
            <a:r>
              <a:rPr lang="uk-UA" sz="2800" dirty="0" smtClean="0"/>
              <a:t>Міжособистісні стосунки в колективі</a:t>
            </a:r>
          </a:p>
          <a:p>
            <a:r>
              <a:rPr lang="uk-UA" sz="2800" dirty="0" smtClean="0"/>
              <a:t>Подолання скупості, сором’язливості, виявлення й урахування індивідуальних рис учнів</a:t>
            </a:r>
          </a:p>
          <a:p>
            <a:r>
              <a:rPr lang="uk-UA" sz="2800" dirty="0" smtClean="0"/>
              <a:t>Розвиток особистих якостей 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11144" cy="1173480"/>
          </a:xfrm>
        </p:spPr>
        <p:txBody>
          <a:bodyPr>
            <a:noAutofit/>
          </a:bodyPr>
          <a:lstStyle/>
          <a:p>
            <a:r>
              <a:rPr lang="uk-UA" sz="4000" dirty="0" smtClean="0"/>
              <a:t>Завдання спілкування: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8651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403648" y="1844824"/>
            <a:ext cx="6230888" cy="4371752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Пізнання</a:t>
            </a:r>
            <a:r>
              <a:rPr lang="ru-RU" sz="2800" dirty="0" smtClean="0"/>
              <a:t> людьми один одного</a:t>
            </a:r>
          </a:p>
          <a:p>
            <a:r>
              <a:rPr lang="uk-UA" sz="2800" dirty="0" smtClean="0"/>
              <a:t>Обмін інформацією </a:t>
            </a:r>
          </a:p>
          <a:p>
            <a:r>
              <a:rPr lang="uk-UA" sz="2800" dirty="0" smtClean="0"/>
              <a:t>Організація діяльності </a:t>
            </a:r>
          </a:p>
          <a:p>
            <a:r>
              <a:rPr lang="uk-UA" sz="2800" dirty="0" smtClean="0"/>
              <a:t>Обмін ролями</a:t>
            </a:r>
          </a:p>
          <a:p>
            <a:r>
              <a:rPr lang="uk-UA" sz="2800" dirty="0" smtClean="0"/>
              <a:t>Співчуття 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995120" cy="1173480"/>
          </a:xfrm>
        </p:spPr>
        <p:txBody>
          <a:bodyPr>
            <a:noAutofit/>
          </a:bodyPr>
          <a:lstStyle/>
          <a:p>
            <a:r>
              <a:rPr lang="uk-UA" sz="4400" dirty="0" smtClean="0"/>
              <a:t>Функції спілкування: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7181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475656" y="1556792"/>
            <a:ext cx="6158880" cy="4371752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Демократичний </a:t>
            </a:r>
          </a:p>
          <a:p>
            <a:r>
              <a:rPr lang="uk-UA" sz="2400" dirty="0" smtClean="0"/>
              <a:t>Авторитарний</a:t>
            </a:r>
          </a:p>
          <a:p>
            <a:r>
              <a:rPr lang="uk-UA" sz="2400" dirty="0" smtClean="0"/>
              <a:t>Ліберальний</a:t>
            </a:r>
          </a:p>
          <a:p>
            <a:r>
              <a:rPr lang="uk-UA" sz="2400" dirty="0" smtClean="0"/>
              <a:t>Захоплення творчою діяльністю</a:t>
            </a:r>
          </a:p>
          <a:p>
            <a:r>
              <a:rPr lang="uk-UA" sz="2400" dirty="0" smtClean="0"/>
              <a:t>Спілкування на основі дружби</a:t>
            </a:r>
          </a:p>
          <a:p>
            <a:r>
              <a:rPr lang="uk-UA" sz="2400" dirty="0" smtClean="0"/>
              <a:t>Спілкування-дистанція</a:t>
            </a:r>
          </a:p>
          <a:p>
            <a:r>
              <a:rPr lang="uk-UA" sz="2400" dirty="0" smtClean="0"/>
              <a:t>Спілкування-залякування</a:t>
            </a:r>
          </a:p>
          <a:p>
            <a:r>
              <a:rPr lang="uk-UA" sz="2400" dirty="0" smtClean="0"/>
              <a:t>Спілкування-загравання</a:t>
            </a:r>
          </a:p>
          <a:p>
            <a:endParaRPr lang="uk-UA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27168" cy="1173480"/>
          </a:xfrm>
        </p:spPr>
        <p:txBody>
          <a:bodyPr>
            <a:normAutofit/>
          </a:bodyPr>
          <a:lstStyle/>
          <a:p>
            <a:r>
              <a:rPr lang="uk-UA" sz="4400" dirty="0" smtClean="0"/>
              <a:t>Стилі спілкування: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71122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467544" y="2204864"/>
            <a:ext cx="7239000" cy="4371752"/>
          </a:xfrm>
        </p:spPr>
        <p:txBody>
          <a:bodyPr/>
          <a:lstStyle/>
          <a:p>
            <a:r>
              <a:rPr lang="uk-UA" sz="4800" dirty="0" smtClean="0"/>
              <a:t>Навіювання</a:t>
            </a:r>
          </a:p>
          <a:p>
            <a:r>
              <a:rPr lang="uk-UA" sz="4800" dirty="0" smtClean="0"/>
              <a:t>Переконання</a:t>
            </a:r>
          </a:p>
          <a:p>
            <a:r>
              <a:rPr lang="uk-UA" sz="4800" dirty="0" smtClean="0"/>
              <a:t>Ідентифікація</a:t>
            </a:r>
          </a:p>
          <a:p>
            <a:r>
              <a:rPr lang="uk-UA" sz="4800" dirty="0" smtClean="0"/>
              <a:t>Зараження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7920880" cy="1821552"/>
          </a:xfrm>
        </p:spPr>
        <p:txBody>
          <a:bodyPr>
            <a:noAutofit/>
          </a:bodyPr>
          <a:lstStyle/>
          <a:p>
            <a:r>
              <a:rPr lang="uk-UA" sz="4600" dirty="0" smtClean="0"/>
              <a:t>Механізми спілкування:</a:t>
            </a:r>
            <a:endParaRPr lang="ru-RU" sz="4600" dirty="0"/>
          </a:p>
        </p:txBody>
      </p:sp>
      <p:pic>
        <p:nvPicPr>
          <p:cNvPr id="3074" name="Picture 2" descr="D:\НАСТЯ\псих\маруся\2386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645024"/>
            <a:ext cx="2448865" cy="183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01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sz="2800" dirty="0" smtClean="0"/>
              <a:t>Вербальні</a:t>
            </a:r>
          </a:p>
          <a:p>
            <a:r>
              <a:rPr lang="uk-UA" sz="2800" dirty="0" smtClean="0"/>
              <a:t>Комунікативні</a:t>
            </a:r>
          </a:p>
          <a:p>
            <a:r>
              <a:rPr lang="uk-UA" sz="2800" dirty="0" smtClean="0"/>
              <a:t>Педагогічний такт</a:t>
            </a:r>
          </a:p>
          <a:p>
            <a:r>
              <a:rPr lang="uk-UA" sz="2800" dirty="0" smtClean="0"/>
              <a:t>Міміка</a:t>
            </a:r>
          </a:p>
          <a:p>
            <a:r>
              <a:rPr lang="uk-UA" sz="2800" dirty="0" smtClean="0"/>
              <a:t>Поза</a:t>
            </a:r>
          </a:p>
          <a:p>
            <a:r>
              <a:rPr lang="uk-UA" sz="2800" dirty="0" smtClean="0"/>
              <a:t>Емоційність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99176" cy="1173480"/>
          </a:xfrm>
        </p:spPr>
        <p:txBody>
          <a:bodyPr>
            <a:noAutofit/>
          </a:bodyPr>
          <a:lstStyle/>
          <a:p>
            <a:r>
              <a:rPr lang="uk-UA" sz="4400" dirty="0" smtClean="0"/>
              <a:t>Засоби спілкування:</a:t>
            </a:r>
            <a:endParaRPr lang="ru-RU" sz="4400" dirty="0"/>
          </a:p>
        </p:txBody>
      </p:sp>
      <p:pic>
        <p:nvPicPr>
          <p:cNvPr id="4099" name="Picture 3" descr="D:\НАСТЯ\псих\маруся\ts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3625631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77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79512" y="1556792"/>
            <a:ext cx="7239000" cy="4371752"/>
          </a:xfrm>
        </p:spPr>
        <p:txBody>
          <a:bodyPr/>
          <a:lstStyle/>
          <a:p>
            <a:r>
              <a:rPr lang="uk-UA" sz="2800" dirty="0" smtClean="0"/>
              <a:t>Спілкування з окремими учнями</a:t>
            </a:r>
          </a:p>
          <a:p>
            <a:r>
              <a:rPr lang="uk-UA" sz="2800" dirty="0" smtClean="0"/>
              <a:t>Спілкування через окремих учнів</a:t>
            </a:r>
          </a:p>
          <a:p>
            <a:r>
              <a:rPr lang="uk-UA" sz="2800" dirty="0" smtClean="0"/>
              <a:t>Спілкування з колективом</a:t>
            </a:r>
          </a:p>
          <a:p>
            <a:r>
              <a:rPr lang="uk-UA" sz="2800" dirty="0" smtClean="0"/>
              <a:t>Спілкування через колектив через окремих учнів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851104" cy="1173480"/>
          </a:xfrm>
        </p:spPr>
        <p:txBody>
          <a:bodyPr>
            <a:noAutofit/>
          </a:bodyPr>
          <a:lstStyle/>
          <a:p>
            <a:r>
              <a:rPr lang="uk-UA" sz="4800" dirty="0" smtClean="0"/>
              <a:t>Лінії спілкування:</a:t>
            </a:r>
            <a:endParaRPr lang="ru-RU" sz="4800" dirty="0"/>
          </a:p>
        </p:txBody>
      </p:sp>
      <p:pic>
        <p:nvPicPr>
          <p:cNvPr id="5124" name="Picture 4" descr="http://nvknovoaleks.ucoz.ua/678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068" y="3885402"/>
            <a:ext cx="2808312" cy="1872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954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249</TotalTime>
  <Words>194</Words>
  <Application>Microsoft Office PowerPoint</Application>
  <PresentationFormat>Экран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Горизонт</vt:lpstr>
      <vt:lpstr>Комунікативні та мобільні засоби сучасного педагога</vt:lpstr>
      <vt:lpstr>Презентация PowerPoint</vt:lpstr>
      <vt:lpstr>Комунікація    ( від латин. “communicatio” – повідомлення) – зв’язок, повідомлення; передавання інформації  від людини до людини – специфічна форма взаємодії людей у процесі пізнавально-трудової діяльності за допомогою мови чи інших знакових систем. </vt:lpstr>
      <vt:lpstr>Завдання спілкування:</vt:lpstr>
      <vt:lpstr>Функції спілкування:</vt:lpstr>
      <vt:lpstr>Стилі спілкування:</vt:lpstr>
      <vt:lpstr>Механізми спілкування:</vt:lpstr>
      <vt:lpstr>Засоби спілкування:</vt:lpstr>
      <vt:lpstr>Лінії спілкування:</vt:lpstr>
      <vt:lpstr>Презентация PowerPoint</vt:lpstr>
      <vt:lpstr>Презентация PowerPoint</vt:lpstr>
      <vt:lpstr>Презентация PowerPoint</vt:lpstr>
      <vt:lpstr>Додаток: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Педагогічне спілкування</dc:title>
  <dc:creator>Yaroslav</dc:creator>
  <cp:lastModifiedBy>Босс</cp:lastModifiedBy>
  <cp:revision>22</cp:revision>
  <dcterms:created xsi:type="dcterms:W3CDTF">2013-12-06T14:43:06Z</dcterms:created>
  <dcterms:modified xsi:type="dcterms:W3CDTF">2020-01-08T17:20:08Z</dcterms:modified>
</cp:coreProperties>
</file>