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5"/>
  </p:notesMasterIdLst>
  <p:sldIdLst>
    <p:sldId id="256" r:id="rId2"/>
    <p:sldId id="271" r:id="rId3"/>
    <p:sldId id="257" r:id="rId4"/>
    <p:sldId id="270" r:id="rId5"/>
    <p:sldId id="273" r:id="rId6"/>
    <p:sldId id="274" r:id="rId7"/>
    <p:sldId id="262" r:id="rId8"/>
    <p:sldId id="263" r:id="rId9"/>
    <p:sldId id="264" r:id="rId10"/>
    <p:sldId id="266" r:id="rId11"/>
    <p:sldId id="267" r:id="rId12"/>
    <p:sldId id="268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71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67" autoAdjust="0"/>
  </p:normalViewPr>
  <p:slideViewPr>
    <p:cSldViewPr snapToGrid="0">
      <p:cViewPr varScale="1">
        <p:scale>
          <a:sx n="61" d="100"/>
          <a:sy n="61" d="100"/>
        </p:scale>
        <p:origin x="10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34A1A-B798-4B96-9F63-40C0150F70B4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9D20F-17A4-459E-9AFA-29B3988517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D20F-17A4-459E-9AFA-29B3988517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1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D20F-17A4-459E-9AFA-29B3988517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6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D20F-17A4-459E-9AFA-29B3988517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6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D20F-17A4-459E-9AFA-29B3988517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2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5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0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88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6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7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9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0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9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8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9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0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3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5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0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6E8E7C8-A020-4192-8E85-F19DAA2496C2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AA77-556F-4ACF-9D86-454D589AC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79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410" y="89387"/>
            <a:ext cx="9596804" cy="1823658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100" b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 РЕАЛІЗАЦІЯ </a:t>
            </a:r>
            <a:r>
              <a:rPr lang="ru-RU" sz="3100" b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МІЖПРЕДМЕТНИХ ЗВ’ЯЗКІВ ПРИ НАПИСАННІ ДИПЛОМНИХ РОБІТ ЗА ПРОФЕСІЯМИ ПОЛІГРАФІЧНОГО НАПРЯМКУ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96" y="1562101"/>
            <a:ext cx="3763300" cy="501773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9066" y="4999231"/>
            <a:ext cx="4432934" cy="127134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/>
              </a:rPr>
              <a:t>	Автор: </a:t>
            </a:r>
          </a:p>
          <a:p>
            <a:pPr algn="ctr"/>
            <a:r>
              <a:rPr lang="ru-RU" b="1" dirty="0" err="1" smtClean="0">
                <a:effectLst/>
              </a:rPr>
              <a:t>Викладач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Української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Мови</a:t>
            </a:r>
            <a:r>
              <a:rPr lang="ru-RU" b="1" dirty="0" smtClean="0">
                <a:effectLst/>
              </a:rPr>
              <a:t> </a:t>
            </a:r>
            <a:br>
              <a:rPr lang="ru-RU" b="1" dirty="0" smtClean="0">
                <a:effectLst/>
              </a:rPr>
            </a:br>
            <a:r>
              <a:rPr lang="uk-UA" b="1" dirty="0" smtClean="0">
                <a:effectLst/>
              </a:rPr>
              <a:t>Черниш Наталія Миколаївна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79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43551"/>
            <a:ext cx="11899900" cy="1400530"/>
          </a:xfrm>
        </p:spPr>
        <p:txBody>
          <a:bodyPr/>
          <a:lstStyle/>
          <a:p>
            <a:r>
              <a:rPr lang="uk-UA" sz="2800" dirty="0" smtClean="0"/>
              <a:t> </a:t>
            </a:r>
            <a:r>
              <a:rPr lang="uk-UA" sz="2800" b="1" i="1" dirty="0" err="1" smtClean="0"/>
              <a:t>Черніченко</a:t>
            </a:r>
            <a:r>
              <a:rPr lang="uk-UA" sz="2800" b="1" i="1" dirty="0" smtClean="0"/>
              <a:t> Аліна; Сидоренко Тетяна - кросворд  «Синоніми»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7577" y="961800"/>
            <a:ext cx="4804747" cy="6406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159" y="399256"/>
            <a:ext cx="476925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Авторські кросворди:</a:t>
            </a:r>
            <a:endParaRPr lang="ru-RU" sz="3200" b="1" dirty="0">
              <a:ln>
                <a:solidFill>
                  <a:srgbClr val="CDF71D"/>
                </a:solidFill>
              </a:ln>
              <a:solidFill>
                <a:srgbClr val="CDF7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3420"/>
            <a:ext cx="12026899" cy="1400530"/>
          </a:xfrm>
        </p:spPr>
        <p:txBody>
          <a:bodyPr/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</a:t>
            </a:r>
            <a:r>
              <a:rPr lang="uk-UA" sz="2800" b="1" i="1" dirty="0" smtClean="0"/>
              <a:t>Іванна Барановська, Анна </a:t>
            </a:r>
            <a:r>
              <a:rPr lang="uk-UA" sz="2800" b="1" i="1" dirty="0"/>
              <a:t>Алексєєва </a:t>
            </a:r>
            <a:r>
              <a:rPr lang="uk-UA" sz="2800" b="1" i="1" dirty="0" smtClean="0"/>
              <a:t>– кросворд « Антоніми»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3820" y="915754"/>
            <a:ext cx="4868699" cy="64915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4094" y="378918"/>
            <a:ext cx="476925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Авторські кросворди:</a:t>
            </a:r>
            <a:endParaRPr lang="ru-RU" sz="3200" b="1" dirty="0">
              <a:ln>
                <a:solidFill>
                  <a:srgbClr val="CDF71D"/>
                </a:solidFill>
              </a:ln>
              <a:solidFill>
                <a:srgbClr val="CDF7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8803" y="1151499"/>
            <a:ext cx="4753904" cy="63385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159" y="399256"/>
            <a:ext cx="476925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3200" b="1" dirty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Авторські кросворди:</a:t>
            </a:r>
            <a:endParaRPr lang="ru-RU" sz="3200" b="1" dirty="0">
              <a:ln>
                <a:solidFill>
                  <a:srgbClr val="CDF71D"/>
                </a:solidFill>
              </a:ln>
              <a:solidFill>
                <a:srgbClr val="CDF71D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1243551"/>
            <a:ext cx="11899900" cy="1400530"/>
          </a:xfrm>
        </p:spPr>
        <p:txBody>
          <a:bodyPr/>
          <a:lstStyle/>
          <a:p>
            <a:r>
              <a:rPr lang="uk-UA" sz="2800" dirty="0" smtClean="0"/>
              <a:t> </a:t>
            </a:r>
            <a:r>
              <a:rPr lang="uk-UA" sz="2800" b="1" i="1" dirty="0" smtClean="0"/>
              <a:t>Анастасія Корнієнко; Вікторія </a:t>
            </a:r>
            <a:r>
              <a:rPr lang="uk-UA" sz="2800" b="1" i="1" dirty="0" err="1" smtClean="0"/>
              <a:t>Мосійчук</a:t>
            </a:r>
            <a:r>
              <a:rPr lang="uk-UA" sz="2800" b="1" i="1" dirty="0" smtClean="0"/>
              <a:t>- кросворд  «Архаїзми»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9319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11" y="286165"/>
            <a:ext cx="4344989" cy="140053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i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Як висновок:</a:t>
            </a:r>
            <a:endParaRPr lang="ru-RU" b="1" i="1" dirty="0">
              <a:ln>
                <a:solidFill>
                  <a:srgbClr val="CDF71D"/>
                </a:solidFill>
              </a:ln>
              <a:solidFill>
                <a:srgbClr val="CDF71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1" y="4399773"/>
            <a:ext cx="10390189" cy="22467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b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  <a:latin typeface="+mj-lt"/>
                <a:ea typeface="Segoe UI Black" panose="020B0A02040204020203" pitchFamily="34" charset="0"/>
              </a:rPr>
              <a:t>Поданий </a:t>
            </a:r>
            <a:r>
              <a:rPr lang="uk-UA" sz="2800" b="1" dirty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  <a:latin typeface="+mj-lt"/>
                <a:ea typeface="Segoe UI Black" panose="020B0A02040204020203" pitchFamily="34" charset="0"/>
              </a:rPr>
              <a:t>матеріал можна використовувати епізодично при вивченні та повторенні фонетики, лексики, орфографії, граматики. А також можна використати на заняттях гуртка, факультативу, в шкільній пресі. </a:t>
            </a:r>
            <a:endParaRPr lang="ru-RU" sz="2800" b="1" dirty="0">
              <a:ln>
                <a:solidFill>
                  <a:srgbClr val="CDF71D"/>
                </a:solidFill>
              </a:ln>
              <a:solidFill>
                <a:srgbClr val="CDF71D"/>
              </a:solidFill>
              <a:latin typeface="+mj-lt"/>
              <a:ea typeface="Segoe UI Black" panose="020B0A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1000" y="1138830"/>
            <a:ext cx="88280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процесі добору матеріалів учні із задоволенням та захопленням працювали, обираючи науково 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обгрунтовані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мовні</a:t>
            </a: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факти, які відповідали рівню підготовленості учня. </a:t>
            </a:r>
          </a:p>
          <a:p>
            <a:pPr lvl="0" algn="just">
              <a:spcAft>
                <a:spcPts val="0"/>
              </a:spcAft>
            </a:pP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Цікавість дослідження у навчанні – це фактор підвищення інтересу до занять з мови, що привертає увагу учнів, викликає прагнення до здобуття знань.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3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259" y="2706130"/>
            <a:ext cx="113278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DF71D"/>
                </a:solidFill>
                <a:effectLst/>
                <a:latin typeface="+mj-lt"/>
              </a:rPr>
              <a:t>Статус проекту:</a:t>
            </a:r>
            <a:r>
              <a:rPr lang="ru-RU" sz="2400" b="1" dirty="0" smtClean="0">
                <a:solidFill>
                  <a:srgbClr val="CDF71D"/>
                </a:solidFill>
                <a:effectLst/>
                <a:latin typeface="+mj-lt"/>
              </a:rPr>
              <a:t>	 </a:t>
            </a:r>
            <a:r>
              <a:rPr lang="ru-RU" sz="2400" b="1" dirty="0" err="1" smtClean="0">
                <a:solidFill>
                  <a:srgbClr val="CDF71D"/>
                </a:solidFill>
                <a:effectLst/>
                <a:latin typeface="+mj-lt"/>
              </a:rPr>
              <a:t>внутрішній</a:t>
            </a:r>
            <a:endParaRPr lang="ru-RU" sz="2400" dirty="0">
              <a:solidFill>
                <a:srgbClr val="CDF71D"/>
              </a:solidFill>
              <a:latin typeface="+mj-lt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err="1" smtClean="0">
                <a:solidFill>
                  <a:srgbClr val="CDF71D"/>
                </a:solidFill>
                <a:effectLst/>
                <a:latin typeface="+mj-lt"/>
              </a:rPr>
              <a:t>Термін</a:t>
            </a:r>
            <a:r>
              <a:rPr lang="ru-RU" sz="2400" b="1" i="1" dirty="0" smtClean="0">
                <a:solidFill>
                  <a:srgbClr val="CDF71D"/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rgbClr val="CDF71D"/>
                </a:solidFill>
                <a:effectLst/>
                <a:latin typeface="+mj-lt"/>
              </a:rPr>
              <a:t>реалізації</a:t>
            </a:r>
            <a:r>
              <a:rPr lang="ru-RU" sz="2400" b="1" i="1" dirty="0" smtClean="0">
                <a:solidFill>
                  <a:srgbClr val="CDF71D"/>
                </a:solidFill>
                <a:effectLst/>
                <a:latin typeface="+mj-lt"/>
              </a:rPr>
              <a:t>: </a:t>
            </a:r>
            <a:r>
              <a:rPr lang="ru-RU" sz="2400" b="1" dirty="0">
                <a:solidFill>
                  <a:srgbClr val="CDF71D"/>
                </a:solidFill>
                <a:latin typeface="+mj-lt"/>
              </a:rPr>
              <a:t>	</a:t>
            </a: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2017 – 2018 н. рр.</a:t>
            </a:r>
            <a:endParaRPr lang="ru-RU" sz="2400" dirty="0" smtClean="0">
              <a:solidFill>
                <a:srgbClr val="CDF71D"/>
              </a:solidFill>
              <a:effectLst/>
              <a:latin typeface="+mj-lt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CDF71D"/>
                </a:solidFill>
                <a:effectLst/>
                <a:latin typeface="+mj-lt"/>
              </a:rPr>
              <a:t>Виконавці:</a:t>
            </a:r>
            <a:r>
              <a:rPr lang="uk-UA" sz="2400" i="1" dirty="0" smtClean="0">
                <a:solidFill>
                  <a:srgbClr val="CDF71D"/>
                </a:solidFill>
                <a:effectLst/>
                <a:latin typeface="+mj-lt"/>
              </a:rPr>
              <a:t> </a:t>
            </a:r>
          </a:p>
          <a:p>
            <a:pPr lvl="4" indent="450215">
              <a:lnSpc>
                <a:spcPct val="150000"/>
              </a:lnSpc>
            </a:pP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викладач української мови – Черниш Н. М., </a:t>
            </a:r>
          </a:p>
          <a:p>
            <a:pPr lvl="4" indent="450215">
              <a:lnSpc>
                <a:spcPct val="150000"/>
              </a:lnSpc>
            </a:pP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викладач </a:t>
            </a:r>
            <a:r>
              <a:rPr lang="uk-UA" sz="2400" b="1" dirty="0" err="1" smtClean="0">
                <a:solidFill>
                  <a:srgbClr val="CDF71D"/>
                </a:solidFill>
                <a:effectLst/>
                <a:latin typeface="+mj-lt"/>
              </a:rPr>
              <a:t>спецдисциплін</a:t>
            </a: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  - </a:t>
            </a:r>
            <a:r>
              <a:rPr lang="uk-UA" sz="2400" b="1" dirty="0" err="1" smtClean="0">
                <a:solidFill>
                  <a:srgbClr val="CDF71D"/>
                </a:solidFill>
                <a:effectLst/>
                <a:latin typeface="+mj-lt"/>
              </a:rPr>
              <a:t>Куклич</a:t>
            </a: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 Л. І.  </a:t>
            </a:r>
          </a:p>
          <a:p>
            <a:pPr lvl="4" indent="450215">
              <a:lnSpc>
                <a:spcPct val="150000"/>
              </a:lnSpc>
            </a:pP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учні </a:t>
            </a:r>
            <a:r>
              <a:rPr lang="en-US" sz="2400" b="1" dirty="0" smtClean="0">
                <a:solidFill>
                  <a:srgbClr val="CDF71D"/>
                </a:solidFill>
                <a:effectLst/>
                <a:latin typeface="+mj-lt"/>
              </a:rPr>
              <a:t>I</a:t>
            </a: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 – </a:t>
            </a:r>
            <a:r>
              <a:rPr lang="en-US" sz="2400" b="1" dirty="0" smtClean="0">
                <a:solidFill>
                  <a:srgbClr val="CDF71D"/>
                </a:solidFill>
                <a:effectLst/>
                <a:latin typeface="+mj-lt"/>
              </a:rPr>
              <a:t>II</a:t>
            </a: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 курсів,   груп КО 21,КО 22, </a:t>
            </a:r>
          </a:p>
          <a:p>
            <a:pPr lvl="4" indent="450215">
              <a:lnSpc>
                <a:spcPct val="150000"/>
              </a:lnSpc>
            </a:pP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учень групи КО – 21 </a:t>
            </a:r>
            <a:r>
              <a:rPr lang="uk-UA" sz="2400" b="1" dirty="0" err="1" smtClean="0">
                <a:solidFill>
                  <a:srgbClr val="CDF71D"/>
                </a:solidFill>
                <a:effectLst/>
                <a:latin typeface="+mj-lt"/>
              </a:rPr>
              <a:t>Шелельо</a:t>
            </a:r>
            <a:r>
              <a:rPr lang="uk-UA" sz="2400" b="1" dirty="0" smtClean="0">
                <a:solidFill>
                  <a:srgbClr val="CDF71D"/>
                </a:solidFill>
                <a:effectLst/>
                <a:latin typeface="+mj-lt"/>
              </a:rPr>
              <a:t> Богдан.</a:t>
            </a:r>
            <a:endParaRPr lang="ru-RU" sz="2400" b="1" dirty="0">
              <a:solidFill>
                <a:srgbClr val="CDF71D"/>
              </a:solidFill>
              <a:effectLst/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3" t="720" r="2992" b="59820"/>
          <a:stretch/>
        </p:blipFill>
        <p:spPr>
          <a:xfrm>
            <a:off x="6118596" y="180894"/>
            <a:ext cx="4058826" cy="25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59004" y="815546"/>
            <a:ext cx="10649415" cy="5629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Мета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проекту: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збудити пізнавальний інтерес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до українського слова,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любов та повагу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до нього;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сприяти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формуванню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інформаційної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компетентності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учнів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розвивати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критичне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креативне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мислення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вміння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самостійно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доводити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власну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позицію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власну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точку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зору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виховувати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патріотів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своєї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держави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сприяє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формуванню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соціалізованої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життєспроможної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громадсько-активної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особистості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1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3912" r="1739" b="3974"/>
          <a:stretch/>
        </p:blipFill>
        <p:spPr>
          <a:xfrm rot="10800000">
            <a:off x="308917" y="107591"/>
            <a:ext cx="3381823" cy="43655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42952" y="1379586"/>
            <a:ext cx="764069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Збудження пізнавального інтересу до українського слова, любові й поваги до нього винятково актуальні нині, коли й далі триває огульне </a:t>
            </a:r>
            <a:r>
              <a:rPr lang="uk-UA" sz="2800" spc="-2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зросійщення</a:t>
            </a:r>
            <a:r>
              <a:rPr lang="uk-UA" sz="28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підростаючих поколінь, у якому, на жаль, чи не основна роль належить навчальним закладам. Адже україномовна дитина, прийшовши в </a:t>
            </a:r>
            <a:r>
              <a:rPr lang="uk-UA" sz="28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міську </a:t>
            </a:r>
            <a:r>
              <a:rPr lang="uk-UA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школу чи в середній </a:t>
            </a:r>
            <a:endParaRPr lang="uk-UA" sz="2800" spc="-2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58" y="4473145"/>
            <a:ext cx="110140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або </a:t>
            </a:r>
            <a:r>
              <a:rPr lang="uk-UA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вищий навчальний заклад, змушена переходити на чужу мову, бо спілкування тут на перерві, позакласних та позашкільних заходах, спортивних змаганнях і </a:t>
            </a:r>
            <a:r>
              <a:rPr lang="uk-UA" sz="2800" spc="-2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т.п</a:t>
            </a:r>
            <a:r>
              <a:rPr lang="uk-UA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ведеться (навіть у більшості шкіл, названих українськими) мовою наших сусідів.</a:t>
            </a:r>
            <a:endParaRPr lang="ru-RU" sz="2800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8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959004" y="815546"/>
            <a:ext cx="10649415" cy="56298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проекту: </a:t>
            </a:r>
          </a:p>
          <a:p>
            <a:pPr marL="0" indent="0">
              <a:buFont typeface="Wingdings 3" charset="2"/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err="1"/>
              <a:t>Визначити</a:t>
            </a:r>
            <a:r>
              <a:rPr lang="ru-RU" sz="2800" dirty="0"/>
              <a:t> </a:t>
            </a:r>
            <a:r>
              <a:rPr lang="ru-RU" sz="2800" dirty="0" err="1"/>
              <a:t>літературу</a:t>
            </a:r>
            <a:r>
              <a:rPr lang="ru-RU" sz="2800" dirty="0"/>
              <a:t> для </a:t>
            </a:r>
            <a:r>
              <a:rPr lang="ru-RU" sz="2800" dirty="0" err="1"/>
              <a:t>дослідження</a:t>
            </a:r>
            <a:r>
              <a:rPr lang="ru-RU" sz="2800" dirty="0"/>
              <a:t> .</a:t>
            </a:r>
          </a:p>
          <a:p>
            <a:pPr lvl="0"/>
            <a:r>
              <a:rPr lang="ru-RU" sz="2800" dirty="0" err="1"/>
              <a:t>Систематизувати</a:t>
            </a:r>
            <a:r>
              <a:rPr lang="ru-RU" sz="2800" dirty="0"/>
              <a:t> </a:t>
            </a:r>
            <a:r>
              <a:rPr lang="ru-RU" sz="2800" dirty="0" err="1"/>
              <a:t>отриману</a:t>
            </a:r>
            <a:r>
              <a:rPr lang="ru-RU" sz="2800" dirty="0"/>
              <a:t> </a:t>
            </a:r>
            <a:r>
              <a:rPr lang="ru-RU" sz="2800" dirty="0" err="1"/>
              <a:t>інформацію</a:t>
            </a:r>
            <a:r>
              <a:rPr lang="ru-RU" sz="2800" dirty="0"/>
              <a:t> за </a:t>
            </a:r>
            <a:r>
              <a:rPr lang="ru-RU" sz="2800" dirty="0" err="1"/>
              <a:t>розділами</a:t>
            </a:r>
            <a:r>
              <a:rPr lang="ru-RU" sz="2800" dirty="0"/>
              <a:t>.</a:t>
            </a:r>
          </a:p>
          <a:p>
            <a:pPr lvl="0"/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власний</a:t>
            </a:r>
            <a:r>
              <a:rPr lang="ru-RU" sz="2800" dirty="0"/>
              <a:t> продукт</a:t>
            </a:r>
            <a:r>
              <a:rPr lang="uk-UA" sz="2800" dirty="0"/>
              <a:t> поліграфії, а саме журнал.</a:t>
            </a:r>
            <a:endParaRPr lang="ru-RU" sz="2800" dirty="0"/>
          </a:p>
          <a:p>
            <a:pPr lvl="0"/>
            <a:r>
              <a:rPr lang="ru-RU" sz="2800" dirty="0" err="1"/>
              <a:t>Розвивати</a:t>
            </a:r>
            <a:r>
              <a:rPr lang="ru-RU" sz="2800" dirty="0"/>
              <a:t> </a:t>
            </a:r>
            <a:r>
              <a:rPr lang="ru-RU" sz="2800" dirty="0" err="1"/>
              <a:t>критичне</a:t>
            </a:r>
            <a:r>
              <a:rPr lang="ru-RU" sz="2800" dirty="0"/>
              <a:t> та </a:t>
            </a:r>
            <a:r>
              <a:rPr lang="ru-RU" sz="2800" dirty="0" err="1"/>
              <a:t>креативне</a:t>
            </a:r>
            <a:r>
              <a:rPr lang="ru-RU" sz="2800" dirty="0"/>
              <a:t> </a:t>
            </a:r>
            <a:r>
              <a:rPr lang="ru-RU" sz="2800" dirty="0" err="1"/>
              <a:t>мислення</a:t>
            </a:r>
            <a:r>
              <a:rPr lang="ru-RU" sz="2800" dirty="0"/>
              <a:t>.</a:t>
            </a:r>
          </a:p>
          <a:p>
            <a:pPr lvl="0"/>
            <a:r>
              <a:rPr lang="ru-RU" sz="2800" dirty="0" err="1"/>
              <a:t>Привчати</a:t>
            </a:r>
            <a:r>
              <a:rPr lang="ru-RU" sz="2800" dirty="0"/>
              <a:t> до </a:t>
            </a:r>
            <a:r>
              <a:rPr lang="ru-RU" sz="2800" dirty="0" err="1"/>
              <a:t>співробітництва</a:t>
            </a:r>
            <a:r>
              <a:rPr lang="ru-RU" sz="2800" dirty="0"/>
              <a:t>, а </a:t>
            </a:r>
            <a:r>
              <a:rPr lang="ru-RU" sz="2800" dirty="0" err="1"/>
              <a:t>саме</a:t>
            </a:r>
            <a:r>
              <a:rPr lang="ru-RU" sz="2800" dirty="0"/>
              <a:t> до </a:t>
            </a:r>
            <a:r>
              <a:rPr lang="ru-RU" sz="2800" dirty="0" err="1"/>
              <a:t>праці</a:t>
            </a:r>
            <a:r>
              <a:rPr lang="ru-RU" sz="2800" dirty="0"/>
              <a:t> в </a:t>
            </a:r>
            <a:r>
              <a:rPr lang="ru-RU" sz="2800" dirty="0" err="1"/>
              <a:t>команді</a:t>
            </a:r>
            <a:r>
              <a:rPr lang="ru-RU" sz="2800" dirty="0"/>
              <a:t> та </a:t>
            </a:r>
            <a:r>
              <a:rPr lang="ru-RU" sz="2800" dirty="0" err="1"/>
              <a:t>вмінню</a:t>
            </a:r>
            <a:r>
              <a:rPr lang="ru-RU" sz="2800" dirty="0"/>
              <a:t> </a:t>
            </a:r>
            <a:r>
              <a:rPr lang="ru-RU" sz="2800" dirty="0" err="1"/>
              <a:t>прислуховуватись</a:t>
            </a:r>
            <a:r>
              <a:rPr lang="ru-RU" sz="2800" dirty="0"/>
              <a:t> до думки </a:t>
            </a:r>
            <a:r>
              <a:rPr lang="ru-RU" sz="2800" dirty="0" err="1"/>
              <a:t>співрозмовника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партнера.</a:t>
            </a:r>
          </a:p>
          <a:p>
            <a:pPr lvl="0"/>
            <a:r>
              <a:rPr lang="ru-RU" sz="2800" dirty="0" err="1"/>
              <a:t>Виховувати</a:t>
            </a:r>
            <a:r>
              <a:rPr lang="ru-RU" sz="2800" dirty="0"/>
              <a:t> </a:t>
            </a:r>
            <a:r>
              <a:rPr lang="ru-RU" sz="2800" dirty="0" err="1"/>
              <a:t>зацікавленість</a:t>
            </a:r>
            <a:r>
              <a:rPr lang="ru-RU" sz="2800" dirty="0"/>
              <a:t> та </a:t>
            </a:r>
            <a:r>
              <a:rPr lang="ru-RU" sz="2800" dirty="0" err="1"/>
              <a:t>любов</a:t>
            </a:r>
            <a:r>
              <a:rPr lang="ru-RU" sz="2800" dirty="0"/>
              <a:t> до </a:t>
            </a:r>
            <a:r>
              <a:rPr lang="uk-UA" sz="2800" dirty="0"/>
              <a:t> рідної мови</a:t>
            </a:r>
            <a:r>
              <a:rPr lang="ru-RU" sz="2800" dirty="0"/>
              <a:t>,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своєї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національних</a:t>
            </a:r>
            <a:r>
              <a:rPr lang="ru-RU" sz="2800" dirty="0"/>
              <a:t> </a:t>
            </a:r>
            <a:r>
              <a:rPr lang="ru-RU" sz="2800" dirty="0" err="1"/>
              <a:t>цінностей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86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959004" y="815546"/>
            <a:ext cx="10649415" cy="56298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ході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були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використані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Font typeface="Wingdings 3" charset="2"/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err="1"/>
              <a:t>особистісно-зорієнтовані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ставлять</a:t>
            </a:r>
            <a:r>
              <a:rPr lang="ru-RU" sz="2800" dirty="0"/>
              <a:t> у центр </a:t>
            </a:r>
            <a:r>
              <a:rPr lang="ru-RU" sz="2800" dirty="0" err="1"/>
              <a:t>всієї</a:t>
            </a:r>
            <a:r>
              <a:rPr lang="ru-RU" sz="2800" dirty="0"/>
              <a:t> </a:t>
            </a:r>
            <a:r>
              <a:rPr lang="uk-UA" sz="2800" dirty="0"/>
              <a:t>загально</a:t>
            </a:r>
            <a:r>
              <a:rPr lang="ru-RU" sz="2800" dirty="0" err="1"/>
              <a:t>освітньої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 </a:t>
            </a:r>
            <a:r>
              <a:rPr lang="ru-RU" sz="2800" dirty="0" err="1"/>
              <a:t>особистість</a:t>
            </a:r>
            <a:r>
              <a:rPr lang="ru-RU" sz="2800" dirty="0"/>
              <a:t> </a:t>
            </a:r>
            <a:r>
              <a:rPr lang="ru-RU" sz="2800" dirty="0" err="1"/>
              <a:t>учня</a:t>
            </a:r>
            <a:r>
              <a:rPr lang="ru-RU" sz="2800" dirty="0"/>
              <a:t>, </a:t>
            </a:r>
            <a:r>
              <a:rPr lang="ru-RU" sz="2800" dirty="0" err="1"/>
              <a:t>забезпечення</a:t>
            </a:r>
            <a:r>
              <a:rPr lang="ru-RU" sz="2800" dirty="0"/>
              <a:t> </a:t>
            </a:r>
            <a:r>
              <a:rPr lang="ru-RU" sz="2800" dirty="0" err="1"/>
              <a:t>комфортних</a:t>
            </a:r>
            <a:r>
              <a:rPr lang="ru-RU" sz="2800" dirty="0"/>
              <a:t>, </a:t>
            </a:r>
            <a:r>
              <a:rPr lang="ru-RU" sz="2800" dirty="0" err="1"/>
              <a:t>безконфліктних</a:t>
            </a:r>
            <a:r>
              <a:rPr lang="ru-RU" sz="2800" dirty="0"/>
              <a:t> і </a:t>
            </a:r>
            <a:r>
              <a:rPr lang="ru-RU" sz="2800" dirty="0" err="1"/>
              <a:t>безпечних</a:t>
            </a:r>
            <a:r>
              <a:rPr lang="ru-RU" sz="2800" dirty="0"/>
              <a:t> умов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розвитку</a:t>
            </a:r>
            <a:r>
              <a:rPr lang="ru-RU" sz="2800" dirty="0"/>
              <a:t> і </a:t>
            </a:r>
            <a:r>
              <a:rPr lang="ru-RU" sz="2800" dirty="0" err="1"/>
              <a:t>виховання</a:t>
            </a:r>
            <a:r>
              <a:rPr lang="ru-RU" sz="2800" dirty="0"/>
              <a:t>;</a:t>
            </a:r>
          </a:p>
          <a:p>
            <a:pPr lvl="0"/>
            <a:r>
              <a:rPr lang="ru-RU" sz="2800" dirty="0"/>
              <a:t>гуманно–</a:t>
            </a:r>
            <a:r>
              <a:rPr lang="ru-RU" sz="2800" dirty="0" err="1"/>
              <a:t>особистісні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«</a:t>
            </a:r>
            <a:r>
              <a:rPr lang="ru-RU" sz="2800" dirty="0" err="1"/>
              <a:t>проповідують</a:t>
            </a:r>
            <a:r>
              <a:rPr lang="ru-RU" sz="2800" dirty="0"/>
              <a:t>» </a:t>
            </a:r>
            <a:r>
              <a:rPr lang="ru-RU" sz="2800" dirty="0" err="1"/>
              <a:t>ідеї</a:t>
            </a:r>
            <a:r>
              <a:rPr lang="ru-RU" sz="2800" dirty="0"/>
              <a:t> </a:t>
            </a:r>
            <a:r>
              <a:rPr lang="ru-RU" sz="2800" dirty="0" err="1"/>
              <a:t>всебічної</a:t>
            </a:r>
            <a:r>
              <a:rPr lang="ru-RU" sz="2800" dirty="0"/>
              <a:t> </a:t>
            </a:r>
            <a:r>
              <a:rPr lang="ru-RU" sz="2800" dirty="0" err="1"/>
              <a:t>поваги</a:t>
            </a:r>
            <a:r>
              <a:rPr lang="ru-RU" sz="2800" dirty="0"/>
              <a:t> й </a:t>
            </a:r>
            <a:r>
              <a:rPr lang="ru-RU" sz="2800" dirty="0" err="1"/>
              <a:t>любові</a:t>
            </a:r>
            <a:r>
              <a:rPr lang="ru-RU" sz="2800" dirty="0"/>
              <a:t> до </a:t>
            </a:r>
            <a:r>
              <a:rPr lang="ru-RU" sz="2800" dirty="0" err="1"/>
              <a:t>учня</a:t>
            </a:r>
            <a:r>
              <a:rPr lang="ru-RU" sz="2800" dirty="0"/>
              <a:t>, </a:t>
            </a:r>
            <a:r>
              <a:rPr lang="ru-RU" sz="2800" dirty="0" err="1"/>
              <a:t>оптимістичну</a:t>
            </a:r>
            <a:r>
              <a:rPr lang="ru-RU" sz="2800" dirty="0"/>
              <a:t> </a:t>
            </a:r>
            <a:r>
              <a:rPr lang="ru-RU" sz="2800" dirty="0" err="1"/>
              <a:t>віру</a:t>
            </a:r>
            <a:r>
              <a:rPr lang="ru-RU" sz="2800" dirty="0"/>
              <a:t> в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творчі</a:t>
            </a:r>
            <a:r>
              <a:rPr lang="ru-RU" sz="2800" dirty="0"/>
              <a:t> </a:t>
            </a:r>
            <a:r>
              <a:rPr lang="ru-RU" sz="2800" dirty="0" err="1"/>
              <a:t>сили</a:t>
            </a:r>
            <a:r>
              <a:rPr lang="ru-RU" sz="2800" dirty="0"/>
              <a:t>;</a:t>
            </a:r>
          </a:p>
          <a:p>
            <a:pPr lvl="0"/>
            <a:r>
              <a:rPr lang="ru-RU" sz="2800" dirty="0" err="1"/>
              <a:t>співробітництва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реалізують</a:t>
            </a:r>
            <a:r>
              <a:rPr lang="ru-RU" sz="2800" dirty="0"/>
              <a:t> демократизм, </a:t>
            </a:r>
            <a:r>
              <a:rPr lang="ru-RU" sz="2800" dirty="0" err="1"/>
              <a:t>рівність</a:t>
            </a:r>
            <a:r>
              <a:rPr lang="ru-RU" sz="2800" dirty="0"/>
              <a:t>, партнерство в </a:t>
            </a:r>
            <a:r>
              <a:rPr lang="ru-RU" sz="2800" dirty="0" err="1"/>
              <a:t>суб’єкт-суб’єктних</a:t>
            </a:r>
            <a:r>
              <a:rPr lang="ru-RU" sz="2800" dirty="0"/>
              <a:t> </a:t>
            </a:r>
            <a:r>
              <a:rPr lang="ru-RU" sz="2800" dirty="0" err="1"/>
              <a:t>стосунках</a:t>
            </a:r>
            <a:r>
              <a:rPr lang="ru-RU" sz="2800" dirty="0"/>
              <a:t> педагога і </a:t>
            </a:r>
            <a:r>
              <a:rPr lang="ru-RU" sz="2800" dirty="0" err="1"/>
              <a:t>учня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79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3200" b="1" i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Робота велася за двома розділами: фонетика і лексикологія</a:t>
            </a:r>
            <a:endParaRPr lang="ru-RU" sz="3200" b="1" i="1" dirty="0">
              <a:ln>
                <a:solidFill>
                  <a:srgbClr val="CDF71D"/>
                </a:solidFill>
              </a:ln>
              <a:solidFill>
                <a:srgbClr val="CDF71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6348">
            <a:off x="1483939" y="1523341"/>
            <a:ext cx="3700061" cy="5308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05559">
            <a:off x="7087789" y="915573"/>
            <a:ext cx="3679903" cy="49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204">
            <a:off x="4256939" y="1334476"/>
            <a:ext cx="3335112" cy="4446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81" y="131442"/>
            <a:ext cx="10354962" cy="140053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2800" b="1" i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	Є такі види робіт як </a:t>
            </a:r>
            <a:r>
              <a:rPr lang="uk-UA" sz="2800" b="1" i="1" dirty="0" err="1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мелограми</a:t>
            </a:r>
            <a:r>
              <a:rPr lang="uk-UA" sz="2800" b="1" i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, логогрифи, шаради, </a:t>
            </a:r>
            <a:r>
              <a:rPr lang="uk-UA" sz="2800" b="1" i="1" dirty="0" err="1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чайнворди</a:t>
            </a:r>
            <a:r>
              <a:rPr lang="uk-UA" sz="2800" b="1" i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, кросворди, криптограми,  </a:t>
            </a:r>
            <a:r>
              <a:rPr lang="uk-UA" sz="2800" b="1" i="1" dirty="0" err="1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сканворди</a:t>
            </a:r>
            <a:r>
              <a:rPr lang="uk-UA" sz="2800" b="1" i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, </a:t>
            </a:r>
            <a:r>
              <a:rPr lang="uk-UA" sz="2800" b="1" i="1" dirty="0" err="1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білайнворди</a:t>
            </a:r>
            <a:r>
              <a:rPr lang="uk-UA" sz="2800" b="1" i="1" dirty="0" smtClean="0">
                <a:ln>
                  <a:solidFill>
                    <a:srgbClr val="CDF71D"/>
                  </a:solidFill>
                </a:ln>
                <a:solidFill>
                  <a:srgbClr val="CDF71D"/>
                </a:solidFill>
              </a:rPr>
              <a:t>, ребуси…</a:t>
            </a:r>
            <a:endParaRPr lang="ru-RU" sz="2800" b="1" i="1" dirty="0">
              <a:ln>
                <a:solidFill>
                  <a:srgbClr val="CDF71D"/>
                </a:solidFill>
              </a:ln>
              <a:solidFill>
                <a:srgbClr val="CDF71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7837">
            <a:off x="7890561" y="2590641"/>
            <a:ext cx="3256924" cy="4342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569" y="1066487"/>
            <a:ext cx="2991866" cy="43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5" y="452718"/>
            <a:ext cx="11726562" cy="2276584"/>
          </a:xfrm>
        </p:spPr>
        <p:txBody>
          <a:bodyPr/>
          <a:lstStyle/>
          <a:p>
            <a:r>
              <a:rPr lang="uk-UA" sz="2800" b="1" dirty="0"/>
              <a:t>Цікаві завдання і </a:t>
            </a:r>
            <a:r>
              <a:rPr lang="uk-UA" sz="2800" b="1" dirty="0" err="1"/>
              <a:t>мовні</a:t>
            </a:r>
            <a:r>
              <a:rPr lang="uk-UA" sz="2800" b="1" dirty="0"/>
              <a:t> ігри - це, по суті, вправи,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спрямовані </a:t>
            </a:r>
            <a:r>
              <a:rPr lang="uk-UA" sz="2800" b="1" dirty="0"/>
              <a:t>на засвоєння й осмислення знань у жвавій, приємній атмосфері. Робота над ними викликає інтерес, збудження, а опора на емоційність сприяє кращому засвоєнню і запам’ятанню відомостей з мови.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371" y="2083404"/>
            <a:ext cx="3958797" cy="5278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9935" y="2050969"/>
            <a:ext cx="3986598" cy="53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177</TotalTime>
  <Words>384</Words>
  <Application>Microsoft Office PowerPoint</Application>
  <PresentationFormat>Широкоэкранный</PresentationFormat>
  <Paragraphs>49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Segoe UI Black</vt:lpstr>
      <vt:lpstr>Times New Roman</vt:lpstr>
      <vt:lpstr>Wingdings 3</vt:lpstr>
      <vt:lpstr>Ион</vt:lpstr>
      <vt:lpstr> РЕАЛІЗАЦІЯ МІЖПРЕДМЕТНИХ ЗВ’ЯЗКІВ ПРИ НАПИСАННІ ДИПЛОМНИХ РОБІТ ЗА ПРОФЕСІЯМИ ПОЛІГРАФІЧНОГО НАПРЯМКУ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велася за двома розділами: фонетика і лексикологія</vt:lpstr>
      <vt:lpstr> Є такі види робіт як мелограми, логогрифи, шаради, чайнворди, кросворди, криптограми,  сканворди, білайнворди, ребуси…</vt:lpstr>
      <vt:lpstr>Цікаві завдання і мовні ігри - це, по суті, вправи,  спрямовані на засвоєння й осмислення знань у жвавій, приємній атмосфері. Робота над ними викликає інтерес, збудження, а опора на емоційність сприяє кращому засвоєнню і запам’ятанню відомостей з мови.</vt:lpstr>
      <vt:lpstr> Черніченко Аліна; Сидоренко Тетяна - кросворд  «Синоніми»</vt:lpstr>
      <vt:lpstr>  Іванна Барановська, Анна Алексєєва – кросворд « Антоніми»</vt:lpstr>
      <vt:lpstr> Анастасія Корнієнко; Вікторія Мосійчук- кросворд  «Архаїзми»</vt:lpstr>
      <vt:lpstr>Як висновок: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З УКРАЇНСЬКОЇ МОВИ «ЦІКАВІ ЗАВДАННЯ ТА  ІГРОВІ ФОРМИ РОБОТИ З УКРАЇНСЬКОЇ МОВИ»</dc:title>
  <dc:creator>Наталья</dc:creator>
  <cp:lastModifiedBy>Блажко Галина Євгенівна</cp:lastModifiedBy>
  <cp:revision>27</cp:revision>
  <dcterms:created xsi:type="dcterms:W3CDTF">2019-01-08T16:33:42Z</dcterms:created>
  <dcterms:modified xsi:type="dcterms:W3CDTF">2019-01-15T13:10:18Z</dcterms:modified>
</cp:coreProperties>
</file>